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1" r:id="rId4"/>
    <p:sldId id="258" r:id="rId5"/>
    <p:sldId id="272" r:id="rId6"/>
    <p:sldId id="273" r:id="rId7"/>
    <p:sldId id="259" r:id="rId8"/>
    <p:sldId id="278" r:id="rId9"/>
    <p:sldId id="275" r:id="rId10"/>
    <p:sldId id="274" r:id="rId11"/>
    <p:sldId id="260" r:id="rId12"/>
    <p:sldId id="279" r:id="rId13"/>
    <p:sldId id="280" r:id="rId14"/>
    <p:sldId id="281" r:id="rId15"/>
    <p:sldId id="276" r:id="rId16"/>
    <p:sldId id="282" r:id="rId17"/>
    <p:sldId id="283" r:id="rId18"/>
    <p:sldId id="284" r:id="rId19"/>
    <p:sldId id="261" r:id="rId20"/>
    <p:sldId id="277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71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89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34291"/>
            <a:ext cx="1971675" cy="54426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34291"/>
            <a:ext cx="5800725" cy="54426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22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568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998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25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66776"/>
            <a:ext cx="7886700" cy="823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9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50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5"/>
            <a:ext cx="2949178" cy="106997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9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5"/>
            <a:ext cx="2949178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60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3302"/>
            <a:ext cx="7886700" cy="87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19A9B-B0B4-4E41-AABB-F84B96A08CA1}" type="datetimeFigureOut">
              <a:rPr lang="en-IN" smtClean="0"/>
              <a:pPr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" y="136525"/>
            <a:ext cx="1350150" cy="628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13" t="24036" r="8813" b="24036"/>
          <a:stretch>
            <a:fillRect/>
          </a:stretch>
        </p:blipFill>
        <p:spPr>
          <a:xfrm>
            <a:off x="7905519" y="44450"/>
            <a:ext cx="1219662" cy="76885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0961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726" y="2206003"/>
            <a:ext cx="6151978" cy="2014304"/>
          </a:xfrm>
        </p:spPr>
        <p:txBody>
          <a:bodyPr/>
          <a:lstStyle/>
          <a:p>
            <a:pPr algn="ctr"/>
            <a:r>
              <a:rPr lang="en-GB" b="1" u="sng" dirty="0"/>
              <a:t>Unit 6 </a:t>
            </a:r>
            <a:br>
              <a:rPr lang="en-GB" b="1" u="sng" dirty="0"/>
            </a:br>
            <a:r>
              <a:rPr lang="en-GB" b="1" u="sng" dirty="0"/>
              <a:t>Part 1 </a:t>
            </a:r>
            <a:r>
              <a:rPr lang="en-GB" dirty="0"/>
              <a:t/>
            </a:r>
            <a:br>
              <a:rPr lang="en-GB" dirty="0"/>
            </a:br>
            <a:r>
              <a:rPr dirty="0"/>
              <a:t>Advanced Product Management in Agile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C12C70-84F4-4C9B-B77E-FF3CA55E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0"/>
            <a:ext cx="5769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A/B Testing in Product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Definition: A method to compare two versions of a feature.</a:t>
            </a:r>
          </a:p>
          <a:p>
            <a:r>
              <a:rPr sz="2800" dirty="0"/>
              <a:t>Use Cases: UI changes, pricing, feature engagement.</a:t>
            </a:r>
          </a:p>
          <a:p>
            <a:r>
              <a:rPr sz="2800" dirty="0"/>
              <a:t>Best Practices: Define hypothesis, control variables, analyze data statistically.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A/B Testing in Product Management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Definition</a:t>
            </a:r>
            <a:r>
              <a:rPr lang="en-IN" b="1" dirty="0"/>
              <a:t>:</a:t>
            </a:r>
          </a:p>
          <a:p>
            <a:pPr marL="0" indent="0">
              <a:buNone/>
            </a:pPr>
            <a:r>
              <a:rPr lang="en-IN" dirty="0"/>
              <a:t>A/B testing is a </a:t>
            </a:r>
            <a:r>
              <a:rPr lang="en-IN" b="1" dirty="0"/>
              <a:t>controlled experiment</a:t>
            </a:r>
            <a:r>
              <a:rPr lang="en-IN" dirty="0"/>
              <a:t> that compares </a:t>
            </a:r>
            <a:r>
              <a:rPr lang="en-IN" b="1" dirty="0"/>
              <a:t>two versions</a:t>
            </a:r>
            <a:r>
              <a:rPr lang="en-IN" dirty="0"/>
              <a:t> of a feature, design, or element to determine which one performs better. It helps in making data-driven decisions for improving a product. In this method, users are randomly assigned to one of the two versions, and their </a:t>
            </a:r>
            <a:r>
              <a:rPr lang="en-IN" dirty="0" err="1"/>
              <a:t>behaviors</a:t>
            </a:r>
            <a:r>
              <a:rPr lang="en-IN" dirty="0"/>
              <a:t> are tracked and </a:t>
            </a:r>
            <a:r>
              <a:rPr lang="en-IN" dirty="0" err="1"/>
              <a:t>analyzed</a:t>
            </a:r>
            <a:r>
              <a:rPr lang="en-IN" dirty="0"/>
              <a:t> to measure the performance of each variant.</a:t>
            </a:r>
          </a:p>
          <a:p>
            <a:r>
              <a:rPr lang="en-IN" b="1" dirty="0"/>
              <a:t>A</a:t>
            </a:r>
            <a:r>
              <a:rPr lang="en-IN" dirty="0"/>
              <a:t>: The current version of the feature (often referred to as the "control").</a:t>
            </a:r>
          </a:p>
          <a:p>
            <a:r>
              <a:rPr lang="en-IN" b="1" dirty="0"/>
              <a:t>B</a:t>
            </a:r>
            <a:r>
              <a:rPr lang="en-IN" dirty="0"/>
              <a:t>: The modified version of the feature (the "variant" or "treatment").</a:t>
            </a:r>
          </a:p>
          <a:p>
            <a:pPr marL="0" indent="0">
              <a:buNone/>
            </a:pPr>
            <a:r>
              <a:rPr lang="en-IN" dirty="0"/>
              <a:t>By comparing user interactions, businesses can determine which version produces better outcomes based on predefined metrics like conversion rates, engagement, or user satisfaction.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74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Use Cases</a:t>
            </a:r>
            <a:r>
              <a:rPr lang="en-IN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A/B </a:t>
            </a:r>
            <a:r>
              <a:rPr lang="en-IN" dirty="0"/>
              <a:t>testing is commonly used to evaluate the effectiveness of changes to a product. Some key </a:t>
            </a:r>
            <a:r>
              <a:rPr lang="en-IN" b="1" dirty="0"/>
              <a:t>use cases</a:t>
            </a:r>
            <a:r>
              <a:rPr lang="en-IN" dirty="0"/>
              <a:t> include:</a:t>
            </a:r>
          </a:p>
          <a:p>
            <a:r>
              <a:rPr lang="en-IN" b="1" dirty="0"/>
              <a:t>UI Changes</a:t>
            </a:r>
            <a:r>
              <a:rPr lang="en-IN" dirty="0"/>
              <a:t>: Testing small tweaks to the user interface, like button </a:t>
            </a:r>
            <a:r>
              <a:rPr lang="en-IN" dirty="0" err="1"/>
              <a:t>color</a:t>
            </a:r>
            <a:r>
              <a:rPr lang="en-IN" dirty="0"/>
              <a:t>, text size, or layout. For instance, testing if a blue button leads to higher clicks than a red one.</a:t>
            </a:r>
          </a:p>
          <a:p>
            <a:r>
              <a:rPr lang="en-IN" b="1" dirty="0"/>
              <a:t>Pricing</a:t>
            </a:r>
            <a:r>
              <a:rPr lang="en-IN" dirty="0"/>
              <a:t>: Comparing different pricing models (e.g., a subscription price of $9.99 vs. $14.99) to determine which results in higher sales or customer retention.</a:t>
            </a:r>
          </a:p>
          <a:p>
            <a:r>
              <a:rPr lang="en-IN" b="1" dirty="0"/>
              <a:t>Feature Engagement</a:t>
            </a:r>
            <a:r>
              <a:rPr lang="en-IN" dirty="0"/>
              <a:t>: Introducing a new feature or change and measuring how it impacts user engagement, like testing a new notification feature to see if it increases daily active users (DAU).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8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Best Practices for A/B Testing: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said: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a Hypothesis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Before an A/B test, clearly define your hypothesis. For example, "Changing the 'Buy Now' button from green to red will increase click-through rates by 5%." This gives direction to the test.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Variables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Isolate the tested variable, ensuring other factors like timing, demographics, or device types remain consistent. This ensures the results reflect the effect of the specific change.</a:t>
            </a:r>
          </a:p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Statistically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statistical methods like p-values and confidence intervals to assess whether differences between A and B are significant. Ensure the sample size is large enough and the test duration is long enough to account for variations.</a:t>
            </a:r>
          </a:p>
        </p:txBody>
      </p:sp>
    </p:spTree>
    <p:extLst>
      <p:ext uri="{BB962C8B-B14F-4D97-AF65-F5344CB8AC3E}">
        <p14:creationId xmlns:p14="http://schemas.microsoft.com/office/powerpoint/2010/main" val="3487742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66" y="1535265"/>
            <a:ext cx="7894298" cy="43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41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59" y="1539075"/>
            <a:ext cx="7628281" cy="46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7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90" y="2225680"/>
            <a:ext cx="6378493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65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303" y="2259973"/>
            <a:ext cx="6683319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0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Managing Technical Debt in Agile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Technical Debt: The cost of suboptimal code implementation.</a:t>
            </a:r>
          </a:p>
          <a:p>
            <a:r>
              <a:rPr sz="2800" dirty="0"/>
              <a:t>Causes: Rushed releases, lack of refactoring, poor documentation.</a:t>
            </a:r>
          </a:p>
          <a:p>
            <a:r>
              <a:rPr sz="2800" dirty="0"/>
              <a:t>Strategies: Regular code reviews, refactoring sprints, prioritization in backlog.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Product Strategy in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3200" dirty="0"/>
              <a:t>Definition: A clear plan aligning product development with business goals.</a:t>
            </a:r>
          </a:p>
          <a:p>
            <a:r>
              <a:rPr sz="3200" dirty="0"/>
              <a:t>Key Components: Vision, Roadmap, Goals, KPIs.</a:t>
            </a:r>
          </a:p>
          <a:p>
            <a:r>
              <a:rPr sz="3200" dirty="0"/>
              <a:t>Agile Product Strategy: Adaptive planning, iterative development, and early delivery.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9425B3-EE9C-4B06-8061-447F191C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128"/>
            <a:ext cx="9144000" cy="59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5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Case Study: Slack’s Market Fit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/>
              <a:t>Initial Pivot from Game to Communication Tool.</a:t>
            </a:r>
          </a:p>
          <a:p>
            <a:r>
              <a:rPr sz="2800" dirty="0"/>
              <a:t>Emphasized team collaboration and integrations.</a:t>
            </a:r>
          </a:p>
          <a:p>
            <a:r>
              <a:rPr sz="2800" dirty="0"/>
              <a:t>Rapid user adoption led to organic growth and PMF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Case Study: Dropbox and A/B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/>
              <a:t>Used A/B testing for homepage design and referral programs.</a:t>
            </a:r>
          </a:p>
          <a:p>
            <a:r>
              <a:rPr sz="2800" dirty="0"/>
              <a:t>Measured conversion rates and virality.</a:t>
            </a:r>
          </a:p>
          <a:p>
            <a:r>
              <a:rPr sz="2800" dirty="0"/>
              <a:t>Optimized user acquisition strategies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844062"/>
          </a:xfrm>
        </p:spPr>
        <p:txBody>
          <a:bodyPr>
            <a:normAutofit/>
          </a:bodyPr>
          <a:lstStyle/>
          <a:p>
            <a:r>
              <a:rPr lang="en-GB" dirty="0"/>
              <a:t>					</a:t>
            </a:r>
            <a:r>
              <a:rPr dirty="0"/>
              <a:t>MCQs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895" y="844064"/>
            <a:ext cx="8121455" cy="60420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000" dirty="0"/>
              <a:t>1. What is the primary goal of product strategy?</a:t>
            </a:r>
          </a:p>
          <a:p>
            <a:pPr marL="0" indent="0">
              <a:buNone/>
            </a:pPr>
            <a:r>
              <a:rPr sz="2000" dirty="0"/>
              <a:t>A. Marketing</a:t>
            </a:r>
          </a:p>
          <a:p>
            <a:pPr marL="0" indent="0">
              <a:buNone/>
            </a:pPr>
            <a:r>
              <a:rPr sz="2000" dirty="0"/>
              <a:t>B. Aligning development with business goals</a:t>
            </a:r>
          </a:p>
          <a:p>
            <a:pPr marL="0" indent="0">
              <a:buNone/>
            </a:pPr>
            <a:r>
              <a:rPr sz="2000" dirty="0"/>
              <a:t>C. Customer support</a:t>
            </a:r>
          </a:p>
          <a:p>
            <a:pPr marL="0" indent="0">
              <a:buNone/>
            </a:pPr>
            <a:r>
              <a:rPr sz="2000" dirty="0"/>
              <a:t>D. UI Design</a:t>
            </a:r>
          </a:p>
          <a:p>
            <a:pPr marL="0" indent="0">
              <a:buNone/>
            </a:pPr>
            <a:r>
              <a:rPr sz="2000" dirty="0"/>
              <a:t>2. Which of the following indicates Product-Market Fit?</a:t>
            </a:r>
          </a:p>
          <a:p>
            <a:pPr marL="0" indent="0">
              <a:buNone/>
            </a:pPr>
            <a:r>
              <a:rPr sz="2000" dirty="0"/>
              <a:t>A. High churn</a:t>
            </a:r>
          </a:p>
          <a:p>
            <a:pPr marL="0" indent="0">
              <a:buNone/>
            </a:pPr>
            <a:r>
              <a:rPr sz="2000" dirty="0"/>
              <a:t>B. Declining sales</a:t>
            </a:r>
          </a:p>
          <a:p>
            <a:pPr marL="0" indent="0">
              <a:buNone/>
            </a:pPr>
            <a:r>
              <a:rPr sz="2000" dirty="0"/>
              <a:t>C. Organic growth</a:t>
            </a:r>
          </a:p>
          <a:p>
            <a:pPr marL="0" indent="0">
              <a:buNone/>
            </a:pPr>
            <a:r>
              <a:rPr sz="2000" dirty="0"/>
              <a:t>D. Fewer user sessions</a:t>
            </a:r>
          </a:p>
          <a:p>
            <a:pPr marL="0" indent="0">
              <a:buNone/>
            </a:pPr>
            <a:r>
              <a:rPr sz="2000" dirty="0"/>
              <a:t>3. What does KPI stand for?</a:t>
            </a:r>
          </a:p>
          <a:p>
            <a:pPr marL="0" indent="0">
              <a:buNone/>
            </a:pPr>
            <a:r>
              <a:rPr sz="2000" dirty="0"/>
              <a:t>A. Key Product Integration</a:t>
            </a:r>
          </a:p>
          <a:p>
            <a:pPr marL="0" indent="0">
              <a:buNone/>
            </a:pPr>
            <a:r>
              <a:rPr sz="2000" dirty="0"/>
              <a:t>B. Known Product Insight</a:t>
            </a:r>
          </a:p>
          <a:p>
            <a:pPr marL="0" indent="0">
              <a:buNone/>
            </a:pPr>
            <a:r>
              <a:rPr sz="2000" dirty="0"/>
              <a:t>C. Key Performance Indicator</a:t>
            </a:r>
          </a:p>
          <a:p>
            <a:pPr marL="0" indent="0">
              <a:buNone/>
            </a:pPr>
            <a:r>
              <a:rPr sz="2000" dirty="0"/>
              <a:t>D. None of the above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505" y="956602"/>
            <a:ext cx="7994845" cy="54582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dirty="0"/>
              <a:t>4. Which tool is best for measuring user behavior?</a:t>
            </a:r>
          </a:p>
          <a:p>
            <a:pPr marL="0" indent="0">
              <a:buNone/>
            </a:pPr>
            <a:r>
              <a:rPr dirty="0"/>
              <a:t>A. Excel</a:t>
            </a:r>
          </a:p>
          <a:p>
            <a:pPr marL="0" indent="0">
              <a:buNone/>
            </a:pPr>
            <a:r>
              <a:rPr dirty="0"/>
              <a:t>B. Google Analytics</a:t>
            </a:r>
          </a:p>
          <a:p>
            <a:pPr marL="0" indent="0">
              <a:buNone/>
            </a:pPr>
            <a:r>
              <a:rPr dirty="0"/>
              <a:t>C. Notepad</a:t>
            </a:r>
          </a:p>
          <a:p>
            <a:pPr marL="0" indent="0">
              <a:buNone/>
            </a:pPr>
            <a:r>
              <a:rPr dirty="0"/>
              <a:t>D. Paint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5. A/B testing requires:</a:t>
            </a:r>
          </a:p>
          <a:p>
            <a:pPr marL="0" indent="0">
              <a:buNone/>
            </a:pPr>
            <a:r>
              <a:rPr dirty="0"/>
              <a:t>A. Marketing Plan</a:t>
            </a:r>
          </a:p>
          <a:p>
            <a:pPr marL="0" indent="0">
              <a:buNone/>
            </a:pPr>
            <a:r>
              <a:rPr dirty="0"/>
              <a:t>B. Hypothesis and statistical analysis</a:t>
            </a:r>
          </a:p>
          <a:p>
            <a:pPr marL="0" indent="0">
              <a:buNone/>
            </a:pPr>
            <a:r>
              <a:rPr dirty="0"/>
              <a:t>C. Budget approval</a:t>
            </a:r>
          </a:p>
          <a:p>
            <a:pPr marL="0" indent="0">
              <a:buNone/>
            </a:pPr>
            <a:r>
              <a:rPr dirty="0"/>
              <a:t>D. Sales Data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6. What causes technical debt?</a:t>
            </a:r>
          </a:p>
          <a:p>
            <a:pPr marL="0" indent="0">
              <a:buNone/>
            </a:pPr>
            <a:r>
              <a:rPr dirty="0"/>
              <a:t>A. Agile meetings</a:t>
            </a:r>
          </a:p>
          <a:p>
            <a:pPr marL="0" indent="0">
              <a:buNone/>
            </a:pPr>
            <a:r>
              <a:rPr dirty="0"/>
              <a:t>B. Rapid coding with no refactor</a:t>
            </a:r>
          </a:p>
          <a:p>
            <a:pPr marL="0" indent="0">
              <a:buNone/>
            </a:pPr>
            <a:r>
              <a:rPr dirty="0"/>
              <a:t>C. Test-driven development</a:t>
            </a:r>
          </a:p>
          <a:p>
            <a:pPr marL="0" indent="0">
              <a:buNone/>
            </a:pPr>
            <a:r>
              <a:rPr dirty="0"/>
              <a:t>D. Weekly sprints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58129"/>
            <a:ext cx="7886700" cy="56974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dirty="0"/>
              <a:t>7. Refactoring helps to:</a:t>
            </a:r>
          </a:p>
          <a:p>
            <a:pPr marL="0" indent="0">
              <a:buNone/>
            </a:pPr>
            <a:r>
              <a:rPr dirty="0"/>
              <a:t>A. Add bugs</a:t>
            </a:r>
          </a:p>
          <a:p>
            <a:pPr marL="0" indent="0">
              <a:buNone/>
            </a:pPr>
            <a:r>
              <a:rPr dirty="0"/>
              <a:t>B. Create new UI</a:t>
            </a:r>
          </a:p>
          <a:p>
            <a:pPr marL="0" indent="0">
              <a:buNone/>
            </a:pPr>
            <a:r>
              <a:rPr dirty="0"/>
              <a:t>C. Improve code quality</a:t>
            </a:r>
          </a:p>
          <a:p>
            <a:pPr marL="0" indent="0">
              <a:buNone/>
            </a:pPr>
            <a:r>
              <a:rPr dirty="0"/>
              <a:t>D. Increase technical debt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8. Slack originally started as a:</a:t>
            </a:r>
          </a:p>
          <a:p>
            <a:pPr marL="0" indent="0">
              <a:buNone/>
            </a:pPr>
            <a:r>
              <a:rPr dirty="0"/>
              <a:t>A. Social Network</a:t>
            </a:r>
          </a:p>
          <a:p>
            <a:pPr marL="0" indent="0">
              <a:buNone/>
            </a:pPr>
            <a:r>
              <a:rPr dirty="0"/>
              <a:t>B. Game</a:t>
            </a:r>
          </a:p>
          <a:p>
            <a:pPr marL="0" indent="0">
              <a:buNone/>
            </a:pPr>
            <a:r>
              <a:rPr dirty="0"/>
              <a:t>C. Email Client</a:t>
            </a:r>
          </a:p>
          <a:p>
            <a:pPr marL="0" indent="0">
              <a:buNone/>
            </a:pPr>
            <a:r>
              <a:rPr dirty="0"/>
              <a:t>D. Calendar App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9. Dropbox used A/B testing for:</a:t>
            </a:r>
          </a:p>
          <a:p>
            <a:pPr marL="0" indent="0">
              <a:buNone/>
            </a:pPr>
            <a:r>
              <a:rPr dirty="0"/>
              <a:t>A. Branding</a:t>
            </a:r>
          </a:p>
          <a:p>
            <a:pPr marL="0" indent="0">
              <a:buNone/>
            </a:pPr>
            <a:r>
              <a:rPr dirty="0"/>
              <a:t>B. UI testing only</a:t>
            </a:r>
          </a:p>
          <a:p>
            <a:pPr marL="0" indent="0">
              <a:buNone/>
            </a:pPr>
            <a:r>
              <a:rPr dirty="0"/>
              <a:t>C. Referral program optimization</a:t>
            </a:r>
          </a:p>
          <a:p>
            <a:pPr marL="0" indent="0">
              <a:buNone/>
            </a:pPr>
            <a:r>
              <a:rPr dirty="0"/>
              <a:t>D. Hiring decisions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4400"/>
            <a:ext cx="7886700" cy="55567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dirty="0"/>
              <a:t>10. A good indicator of data-driven success is:</a:t>
            </a:r>
          </a:p>
          <a:p>
            <a:pPr marL="0" indent="0">
              <a:buNone/>
            </a:pPr>
            <a:r>
              <a:rPr dirty="0"/>
              <a:t>A. Intuition</a:t>
            </a:r>
          </a:p>
          <a:p>
            <a:pPr marL="0" indent="0">
              <a:buNone/>
            </a:pPr>
            <a:r>
              <a:rPr dirty="0"/>
              <a:t>B. Data logs</a:t>
            </a:r>
          </a:p>
          <a:p>
            <a:pPr marL="0" indent="0">
              <a:buNone/>
            </a:pPr>
            <a:r>
              <a:rPr dirty="0"/>
              <a:t>C. Increased retention</a:t>
            </a:r>
          </a:p>
          <a:p>
            <a:pPr marL="0" indent="0">
              <a:buNone/>
            </a:pPr>
            <a:r>
              <a:rPr dirty="0"/>
              <a:t>D. More developers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11. PMF stands for:</a:t>
            </a:r>
          </a:p>
          <a:p>
            <a:pPr marL="0" indent="0">
              <a:buNone/>
            </a:pPr>
            <a:r>
              <a:rPr dirty="0"/>
              <a:t>A. Product Mission Fit</a:t>
            </a:r>
          </a:p>
          <a:p>
            <a:pPr marL="0" indent="0">
              <a:buNone/>
            </a:pPr>
            <a:r>
              <a:rPr dirty="0"/>
              <a:t>B. Product Market Fit</a:t>
            </a:r>
          </a:p>
          <a:p>
            <a:pPr marL="0" indent="0">
              <a:buNone/>
            </a:pPr>
            <a:r>
              <a:rPr dirty="0"/>
              <a:t>C. Product Maintenance Function</a:t>
            </a:r>
          </a:p>
          <a:p>
            <a:pPr marL="0" indent="0">
              <a:buNone/>
            </a:pPr>
            <a:r>
              <a:rPr dirty="0"/>
              <a:t>D. Project Management Forum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12. Which metric shows long-term user engagement?</a:t>
            </a:r>
          </a:p>
          <a:p>
            <a:pPr marL="0" indent="0">
              <a:buNone/>
            </a:pPr>
            <a:r>
              <a:rPr dirty="0"/>
              <a:t>A. Bounce rate</a:t>
            </a:r>
          </a:p>
          <a:p>
            <a:pPr marL="0" indent="0">
              <a:buNone/>
            </a:pPr>
            <a:r>
              <a:rPr dirty="0"/>
              <a:t>B. DAU</a:t>
            </a:r>
          </a:p>
          <a:p>
            <a:pPr marL="0" indent="0">
              <a:buNone/>
            </a:pPr>
            <a:r>
              <a:rPr dirty="0"/>
              <a:t>C. MAU</a:t>
            </a:r>
          </a:p>
          <a:p>
            <a:pPr marL="0" indent="0">
              <a:buNone/>
            </a:pPr>
            <a:r>
              <a:rPr dirty="0"/>
              <a:t>D. CPM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86264"/>
            <a:ext cx="7886700" cy="56130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dirty="0"/>
              <a:t>13. Which of these is NOT a benefit of A/B testing?</a:t>
            </a:r>
          </a:p>
          <a:p>
            <a:pPr marL="0" indent="0">
              <a:buNone/>
            </a:pPr>
            <a:r>
              <a:rPr dirty="0"/>
              <a:t>A. Validates design decisions</a:t>
            </a:r>
          </a:p>
          <a:p>
            <a:pPr marL="0" indent="0">
              <a:buNone/>
            </a:pPr>
            <a:r>
              <a:rPr dirty="0"/>
              <a:t>B. Improves SEO directly</a:t>
            </a:r>
          </a:p>
          <a:p>
            <a:pPr marL="0" indent="0">
              <a:buNone/>
            </a:pPr>
            <a:r>
              <a:rPr dirty="0"/>
              <a:t>C. Reduces guesswork</a:t>
            </a:r>
          </a:p>
          <a:p>
            <a:pPr marL="0" indent="0">
              <a:buNone/>
            </a:pPr>
            <a:r>
              <a:rPr dirty="0"/>
              <a:t>D. Provides user insights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14. When is it ideal to analyze technical debt?</a:t>
            </a:r>
          </a:p>
          <a:p>
            <a:pPr marL="0" indent="0">
              <a:buNone/>
            </a:pPr>
            <a:r>
              <a:rPr dirty="0"/>
              <a:t>A. Only during releases</a:t>
            </a:r>
          </a:p>
          <a:p>
            <a:pPr marL="0" indent="0">
              <a:buNone/>
            </a:pPr>
            <a:r>
              <a:rPr dirty="0"/>
              <a:t>B. Never</a:t>
            </a:r>
          </a:p>
          <a:p>
            <a:pPr marL="0" indent="0">
              <a:buNone/>
            </a:pPr>
            <a:r>
              <a:rPr dirty="0"/>
              <a:t>C. Regularly during backlog grooming</a:t>
            </a:r>
          </a:p>
          <a:p>
            <a:pPr marL="0" indent="0">
              <a:buNone/>
            </a:pPr>
            <a:r>
              <a:rPr dirty="0"/>
              <a:t>D. Only at project end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15. What is a key reason to conduct a case study in product management?</a:t>
            </a:r>
          </a:p>
          <a:p>
            <a:pPr marL="0" indent="0">
              <a:buNone/>
            </a:pPr>
            <a:r>
              <a:rPr dirty="0"/>
              <a:t>A. To fill documentation</a:t>
            </a:r>
          </a:p>
          <a:p>
            <a:pPr marL="0" indent="0">
              <a:buNone/>
            </a:pPr>
            <a:r>
              <a:rPr dirty="0"/>
              <a:t>B. To evaluate real-world effectiveness</a:t>
            </a:r>
          </a:p>
          <a:p>
            <a:pPr marL="0" indent="0">
              <a:buNone/>
            </a:pPr>
            <a:r>
              <a:rPr dirty="0"/>
              <a:t>C. For marketing only</a:t>
            </a:r>
          </a:p>
          <a:p>
            <a:pPr marL="0" indent="0">
              <a:buNone/>
            </a:pPr>
            <a:r>
              <a:rPr dirty="0"/>
              <a:t>D. For employee training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1858"/>
            <a:ext cx="7886700" cy="56974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dirty="0"/>
              <a:t>16. What is a 'control' in A/B testing?</a:t>
            </a:r>
          </a:p>
          <a:p>
            <a:pPr marL="0" indent="0">
              <a:buNone/>
            </a:pPr>
            <a:r>
              <a:rPr dirty="0"/>
              <a:t>A. New feature variant</a:t>
            </a:r>
          </a:p>
          <a:p>
            <a:pPr marL="0" indent="0">
              <a:buNone/>
            </a:pPr>
            <a:r>
              <a:rPr dirty="0"/>
              <a:t>B. Baseline version for comparison</a:t>
            </a:r>
          </a:p>
          <a:p>
            <a:pPr marL="0" indent="0">
              <a:buNone/>
            </a:pPr>
            <a:r>
              <a:rPr dirty="0"/>
              <a:t>C. Database log</a:t>
            </a:r>
          </a:p>
          <a:p>
            <a:pPr marL="0" indent="0">
              <a:buNone/>
            </a:pPr>
            <a:r>
              <a:rPr dirty="0"/>
              <a:t>D. Marketing campaign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17. Which is an example of technical debt?</a:t>
            </a:r>
          </a:p>
          <a:p>
            <a:pPr marL="0" indent="0">
              <a:buNone/>
            </a:pPr>
            <a:r>
              <a:rPr dirty="0"/>
              <a:t>A. Well-commented code</a:t>
            </a:r>
          </a:p>
          <a:p>
            <a:pPr marL="0" indent="0">
              <a:buNone/>
            </a:pPr>
            <a:r>
              <a:rPr dirty="0"/>
              <a:t>B. Refactored module</a:t>
            </a:r>
          </a:p>
          <a:p>
            <a:pPr marL="0" indent="0">
              <a:buNone/>
            </a:pPr>
            <a:r>
              <a:rPr dirty="0"/>
              <a:t>C. Hardcoded values in production</a:t>
            </a:r>
          </a:p>
          <a:p>
            <a:pPr marL="0" indent="0">
              <a:buNone/>
            </a:pPr>
            <a:r>
              <a:rPr dirty="0"/>
              <a:t>D. Comprehensive test cases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18. Product-Market Fit means:</a:t>
            </a:r>
          </a:p>
          <a:p>
            <a:pPr marL="0" indent="0">
              <a:buNone/>
            </a:pPr>
            <a:r>
              <a:rPr dirty="0"/>
              <a:t>A. Building a market for your product</a:t>
            </a:r>
          </a:p>
          <a:p>
            <a:pPr marL="0" indent="0">
              <a:buNone/>
            </a:pPr>
            <a:r>
              <a:rPr dirty="0"/>
              <a:t>B. Your product satisfies market demand</a:t>
            </a:r>
          </a:p>
          <a:p>
            <a:pPr marL="0" indent="0">
              <a:buNone/>
            </a:pPr>
            <a:r>
              <a:rPr dirty="0"/>
              <a:t>C. You create a niche product</a:t>
            </a:r>
          </a:p>
          <a:p>
            <a:pPr marL="0" indent="0">
              <a:buNone/>
            </a:pPr>
            <a:r>
              <a:rPr dirty="0"/>
              <a:t>D. Market aligns with branding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1008"/>
            <a:ext cx="7886700" cy="5345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19. What should be included in a product strategy?</a:t>
            </a:r>
          </a:p>
          <a:p>
            <a:pPr marL="0" indent="0">
              <a:buNone/>
            </a:pPr>
            <a:r>
              <a:rPr dirty="0"/>
              <a:t>A. Team birthdays</a:t>
            </a:r>
          </a:p>
          <a:p>
            <a:pPr marL="0" indent="0">
              <a:buNone/>
            </a:pPr>
            <a:r>
              <a:rPr dirty="0"/>
              <a:t>B. User login stats</a:t>
            </a:r>
          </a:p>
          <a:p>
            <a:pPr marL="0" indent="0">
              <a:buNone/>
            </a:pPr>
            <a:r>
              <a:rPr dirty="0"/>
              <a:t>C. Vision, goals, roadmap</a:t>
            </a:r>
          </a:p>
          <a:p>
            <a:pPr marL="0" indent="0">
              <a:buNone/>
            </a:pPr>
            <a:r>
              <a:rPr dirty="0"/>
              <a:t>D. Customer emails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20. Which approach helps identify the most useful product features?</a:t>
            </a:r>
          </a:p>
          <a:p>
            <a:pPr marL="0" indent="0">
              <a:buNone/>
            </a:pPr>
            <a:r>
              <a:rPr dirty="0"/>
              <a:t>A. Customer support queries</a:t>
            </a:r>
          </a:p>
          <a:p>
            <a:pPr marL="0" indent="0">
              <a:buNone/>
            </a:pPr>
            <a:r>
              <a:rPr dirty="0"/>
              <a:t>B. Analytics and A/B testing</a:t>
            </a:r>
          </a:p>
          <a:p>
            <a:pPr marL="0" indent="0">
              <a:buNone/>
            </a:pPr>
            <a:r>
              <a:rPr dirty="0"/>
              <a:t>C. Executive meetings</a:t>
            </a:r>
          </a:p>
          <a:p>
            <a:pPr marL="0" indent="0">
              <a:buNone/>
            </a:pPr>
            <a:r>
              <a:rPr dirty="0"/>
              <a:t>D. Manual testing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F2EA4D-AC55-4A4D-9BE1-D3BF5D49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42" y="0"/>
            <a:ext cx="617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0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Understanding Product-Market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/>
              <a:t>Product-Market Fit: When your product satisfies a strong market demand.</a:t>
            </a:r>
          </a:p>
          <a:p>
            <a:r>
              <a:rPr sz="2800" dirty="0"/>
              <a:t>Indicators: High user retention, organic growth, and customer satisfaction.</a:t>
            </a:r>
          </a:p>
          <a:p>
            <a:r>
              <a:rPr sz="2800" dirty="0"/>
              <a:t>Importance: Validates problem-solution alignment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8AE0855-C5E6-4D07-8142-A8A56B90F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332" y="1294228"/>
            <a:ext cx="7615017" cy="5162843"/>
          </a:xfrm>
        </p:spPr>
      </p:pic>
    </p:spTree>
    <p:extLst>
      <p:ext uri="{BB962C8B-B14F-4D97-AF65-F5344CB8AC3E}">
        <p14:creationId xmlns:p14="http://schemas.microsoft.com/office/powerpoint/2010/main" val="176445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45E3C6-4C95-4DB9-ABC5-3F53E886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8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Data-Driven Product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800" dirty="0"/>
              <a:t>Leverage analytics tools to guide features and improvements.</a:t>
            </a:r>
          </a:p>
          <a:p>
            <a:r>
              <a:rPr sz="2800" dirty="0"/>
              <a:t>Use KPIs like DAU, MAU, churn rate, </a:t>
            </a:r>
            <a:r>
              <a:rPr sz="2800" dirty="0" smtClean="0"/>
              <a:t>NPS</a:t>
            </a:r>
            <a:r>
              <a:rPr lang="en-IN" sz="2800" dirty="0" smtClean="0"/>
              <a:t>(Net Promoter Score)</a:t>
            </a:r>
            <a:r>
              <a:rPr sz="2800" dirty="0" smtClean="0"/>
              <a:t>.</a:t>
            </a:r>
            <a:endParaRPr sz="2800" dirty="0"/>
          </a:p>
          <a:p>
            <a:r>
              <a:rPr sz="2800" dirty="0"/>
              <a:t>Benefits: Minimizes bias, increases customer alignment.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KPIs like DAU, MAU, Churn Rate, NPS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28650" y="2183963"/>
            <a:ext cx="78867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DAU (Daily Active Users)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Measures how many unique users engage with your product on a daily basis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This metric shows how often users return to your platform and can be a sign of product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MAU (Monthly Active Users)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Similar to DAU, but over a longer period (monthly). This helps measure long-term engagement and the growth of your user 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Churn Rate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percentage of users who stop using your product during a given time period. A high churn rate indicates dissatisfaction or a lack of retention, signaling the need for improvements.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NPS (Net Promoter Score)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measure of customer satisfaction and loyalty. It indicates how likely users are to recommend your product to others, which is a strong indicator of product quality and user trust.</a:t>
            </a:r>
          </a:p>
        </p:txBody>
      </p:sp>
    </p:spTree>
    <p:extLst>
      <p:ext uri="{BB962C8B-B14F-4D97-AF65-F5344CB8AC3E}">
        <p14:creationId xmlns:p14="http://schemas.microsoft.com/office/powerpoint/2010/main" val="153933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042423-1154-4C87-9B83-19814D6F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11" y="801858"/>
            <a:ext cx="6358598" cy="56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443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1359</Words>
  <Application>Microsoft Office PowerPoint</Application>
  <PresentationFormat>On-screen Show (4:3)</PresentationFormat>
  <Paragraphs>163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1_Office Theme</vt:lpstr>
      <vt:lpstr>Unit 6  Part 1  Advanced Product Management in Agile</vt:lpstr>
      <vt:lpstr>Product Strategy in Agile</vt:lpstr>
      <vt:lpstr>PowerPoint Presentation</vt:lpstr>
      <vt:lpstr>Understanding Product-Market Fit</vt:lpstr>
      <vt:lpstr>PowerPoint Presentation</vt:lpstr>
      <vt:lpstr>PowerPoint Presentation</vt:lpstr>
      <vt:lpstr>Data-Driven Product Decisions</vt:lpstr>
      <vt:lpstr>Use KPIs like DAU, MAU, Churn Rate, NPS</vt:lpstr>
      <vt:lpstr>PowerPoint Presentation</vt:lpstr>
      <vt:lpstr>PowerPoint Presentation</vt:lpstr>
      <vt:lpstr>A/B Testing in Product Management</vt:lpstr>
      <vt:lpstr>A/B Testing in Product Management </vt:lpstr>
      <vt:lpstr>Use Cases:</vt:lpstr>
      <vt:lpstr>Best Practices for A/B Testing: </vt:lpstr>
      <vt:lpstr>PowerPoint Presentation</vt:lpstr>
      <vt:lpstr>PowerPoint Presentation</vt:lpstr>
      <vt:lpstr>PowerPoint Presentation</vt:lpstr>
      <vt:lpstr>PowerPoint Presentation</vt:lpstr>
      <vt:lpstr>Managing Technical Debt in Agile Projects</vt:lpstr>
      <vt:lpstr>PowerPoint Presentation</vt:lpstr>
      <vt:lpstr>Case Study: Slack’s Market Fit Journey</vt:lpstr>
      <vt:lpstr>Case Study: Dropbox and A/B Testing</vt:lpstr>
      <vt:lpstr>     MCQs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Product Management in Agile</dc:title>
  <dc:subject/>
  <dc:creator>harnoor singh</dc:creator>
  <cp:keywords/>
  <dc:description>generated using python-pptx</dc:description>
  <cp:lastModifiedBy>harnoor singh</cp:lastModifiedBy>
  <cp:revision>9</cp:revision>
  <dcterms:created xsi:type="dcterms:W3CDTF">2013-01-27T09:14:16Z</dcterms:created>
  <dcterms:modified xsi:type="dcterms:W3CDTF">2025-07-23T04:35:53Z</dcterms:modified>
  <cp:category/>
</cp:coreProperties>
</file>